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77" r:id="rId9"/>
    <p:sldId id="278" r:id="rId10"/>
    <p:sldId id="283" r:id="rId11"/>
    <p:sldId id="267" r:id="rId12"/>
    <p:sldId id="274" r:id="rId13"/>
    <p:sldId id="266" r:id="rId14"/>
    <p:sldId id="290" r:id="rId15"/>
    <p:sldId id="285" r:id="rId16"/>
    <p:sldId id="286" r:id="rId17"/>
    <p:sldId id="287" r:id="rId18"/>
    <p:sldId id="288" r:id="rId19"/>
    <p:sldId id="289" r:id="rId20"/>
    <p:sldId id="293" r:id="rId21"/>
    <p:sldId id="291" r:id="rId22"/>
    <p:sldId id="270" r:id="rId23"/>
    <p:sldId id="280" r:id="rId24"/>
    <p:sldId id="271" r:id="rId25"/>
    <p:sldId id="281" r:id="rId26"/>
    <p:sldId id="272" r:id="rId27"/>
    <p:sldId id="275" r:id="rId28"/>
    <p:sldId id="276" r:id="rId29"/>
    <p:sldId id="282" r:id="rId30"/>
    <p:sldId id="292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04" autoAdjust="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E1E0F-527B-46D2-A85B-AFD01049E65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DABF1-81E9-47E2-8A72-181159F3D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60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Electron</a:t>
            </a:r>
            <a:r>
              <a:rPr lang="en-US" smtClean="0"/>
              <a:t> je besplatan open-source framework koji omogućava kreiranje desktop aplikacija koje rade na Windows, macOS i Linux operativnim sistemima koristeći </a:t>
            </a:r>
            <a:r>
              <a:rPr lang="en-US" b="1" smtClean="0"/>
              <a:t>web tehnologije</a:t>
            </a:r>
            <a:r>
              <a:rPr lang="en-US" smtClean="0"/>
              <a:t> (HTML, CSS, JavaScript).Razvijen je od strane </a:t>
            </a:r>
            <a:r>
              <a:rPr lang="en-US" b="1" smtClean="0"/>
              <a:t>OpenJS fondacije</a:t>
            </a:r>
            <a:r>
              <a:rPr lang="en-US" smtClean="0"/>
              <a:t> i omogućava </a:t>
            </a:r>
            <a:r>
              <a:rPr lang="en-US" b="1" smtClean="0"/>
              <a:t>cross-platform razvoj</a:t>
            </a:r>
            <a:r>
              <a:rPr lang="en-US" smtClean="0"/>
              <a:t> sa samo jednom bazom koda.Integracija </a:t>
            </a:r>
            <a:r>
              <a:rPr lang="en-US" b="1" smtClean="0"/>
              <a:t>Chromium-a</a:t>
            </a:r>
            <a:r>
              <a:rPr lang="en-US" smtClean="0"/>
              <a:t> i </a:t>
            </a:r>
            <a:r>
              <a:rPr lang="en-US" b="1" smtClean="0"/>
              <a:t>Node.js-a</a:t>
            </a:r>
            <a:r>
              <a:rPr lang="en-US" smtClean="0"/>
              <a:t> omogućava pristup sistemskim resursima i kreiranje nativnih desktop aplikacija.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1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47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6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App za kontrolu zivotnog ciklusa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3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(da otvori fajl, da pošalje korisničke podatke, ili da pokrene neku sistemsku funkciju koja nije dozvoljena unutar renderer procesa) </a:t>
            </a:r>
            <a:r>
              <a:rPr lang="sr-Latn-RS" sz="1200" smtClean="0"/>
              <a:t> ipc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2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Komanda init postavlja nekoliko pitanja, enter da bi se prihvatile</a:t>
            </a:r>
            <a:r>
              <a:rPr lang="en-US" baseline="0" smtClean="0"/>
              <a:t> podrazumevane vrednosti</a:t>
            </a:r>
          </a:p>
          <a:p>
            <a:r>
              <a:rPr lang="en-US" baseline="0" smtClean="0"/>
              <a:t>Pitanja o autoru, opis aplikacije…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Index kao UI aplikacije</a:t>
            </a:r>
          </a:p>
          <a:p>
            <a:r>
              <a:rPr lang="en-US" smtClean="0"/>
              <a:t>Main kao glavni proces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9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concurrently: za pokretanje više skripti paralelno.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cross-env: za postavljanje promenljivih okruženja na način koji je kompatibilan sa operativnim sistemom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wait-on: čekanje na dostupnost resursa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22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concurrently: pokreće dve komande u isto vreme.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"cross-env BROWSER=none npm start": pokreće React razvojni server (kroz npm start), ali bez otvaranja pretraživača (BROWSER=none).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"wait-on http://localhost:3000 &amp;&amp; electron .": čeka da React server bude dostupan na http://localhost:3000, a zatim pokreće Electron aplikaciju koja učitava React aplikaciju.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0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0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5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3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4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2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8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1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1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98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8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8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7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934" y="2167467"/>
            <a:ext cx="8906933" cy="2265712"/>
          </a:xfrm>
        </p:spPr>
        <p:txBody>
          <a:bodyPr>
            <a:normAutofit/>
          </a:bodyPr>
          <a:lstStyle/>
          <a:p>
            <a:pPr algn="ctr"/>
            <a:r>
              <a:rPr lang="sr-Latn-RS" sz="5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ELECTRON FRAMEWORK ZA KREIRANJE CROSS-PLATFORM DESKTOP APLIKACIJE</a:t>
            </a:r>
            <a:endParaRPr lang="en-US" sz="5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71000" y="5626980"/>
            <a:ext cx="2921000" cy="460554"/>
          </a:xfrm>
        </p:spPr>
        <p:txBody>
          <a:bodyPr/>
          <a:lstStyle/>
          <a:p>
            <a:r>
              <a:rPr lang="sr-Latn-RS" smtClean="0"/>
              <a:t>Teodora Cvetković 1814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9" y="1123837"/>
            <a:ext cx="2947482" cy="4601183"/>
          </a:xfrm>
        </p:spPr>
        <p:txBody>
          <a:bodyPr/>
          <a:lstStyle/>
          <a:p>
            <a:r>
              <a:rPr lang="sr-Latn-RS" sz="4000" b="1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Renderer </a:t>
            </a:r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process</a:t>
            </a:r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en-U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(nastavak i preload.js)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66" y="773476"/>
            <a:ext cx="6729937" cy="38330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66" y="4790301"/>
            <a:ext cx="8354772" cy="18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Prednosti i mane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0" y="719526"/>
            <a:ext cx="347472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sz="2400" b="1" smtClean="0"/>
              <a:t>Prednosti</a:t>
            </a:r>
          </a:p>
          <a:p>
            <a:r>
              <a:rPr lang="en-US" smtClean="0"/>
              <a:t>Jedna </a:t>
            </a:r>
            <a:r>
              <a:rPr lang="en-US"/>
              <a:t>baza koda za više platformi (Windows, macOS, Linux</a:t>
            </a:r>
            <a:r>
              <a:rPr lang="en-US" smtClean="0"/>
              <a:t>)</a:t>
            </a:r>
            <a:endParaRPr lang="sr-Latn-RS" smtClean="0"/>
          </a:p>
          <a:p>
            <a:r>
              <a:rPr lang="en-US" smtClean="0"/>
              <a:t>Upotreba </a:t>
            </a:r>
            <a:r>
              <a:rPr lang="en-US"/>
              <a:t>web tehnologija (HTML, CSS, JavaScript) što omogućava lakši prelazak sa web developmenta na desktop </a:t>
            </a:r>
            <a:r>
              <a:rPr lang="en-US" smtClean="0"/>
              <a:t>aplikacije</a:t>
            </a:r>
            <a:endParaRPr lang="sr-Latn-RS" smtClean="0"/>
          </a:p>
          <a:p>
            <a:r>
              <a:rPr lang="en-US" smtClean="0"/>
              <a:t>Velika </a:t>
            </a:r>
            <a:r>
              <a:rPr lang="en-US"/>
              <a:t>zajednica i ekosistem alata, </a:t>
            </a:r>
            <a:r>
              <a:rPr lang="en-US" smtClean="0"/>
              <a:t>plugin-ova </a:t>
            </a:r>
            <a:r>
              <a:rPr lang="en-US"/>
              <a:t>i </a:t>
            </a:r>
            <a:r>
              <a:rPr lang="en-US" smtClean="0"/>
              <a:t>biblioteka</a:t>
            </a:r>
            <a:endParaRPr lang="sr-Latn-RS" smtClean="0"/>
          </a:p>
          <a:p>
            <a:r>
              <a:rPr lang="en-US"/>
              <a:t>Electron omogućava lako pakovanje i distribuciju aplikacija kao izvršnih fajlova za sve glavne </a:t>
            </a:r>
            <a:r>
              <a:rPr lang="en-US" smtClean="0"/>
              <a:t>platforme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19" y="626393"/>
            <a:ext cx="347472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sz="2400" b="1" smtClean="0"/>
              <a:t>Mane</a:t>
            </a:r>
          </a:p>
          <a:p>
            <a:r>
              <a:rPr lang="en-US" smtClean="0"/>
              <a:t>Svaka </a:t>
            </a:r>
            <a:r>
              <a:rPr lang="en-US"/>
              <a:t>aplikacija dolazi sa sopstvenim Chromium i Node.js instancama, što povećava memorijsku i procesorsku </a:t>
            </a:r>
            <a:r>
              <a:rPr lang="en-US" smtClean="0"/>
              <a:t>potrošnju</a:t>
            </a:r>
            <a:endParaRPr lang="sr-Latn-RS" smtClean="0"/>
          </a:p>
          <a:p>
            <a:r>
              <a:rPr lang="en-US" smtClean="0"/>
              <a:t>Elektron </a:t>
            </a:r>
            <a:r>
              <a:rPr lang="en-US"/>
              <a:t>aplikacije mogu biti sporije u odnosu na nativne aplikacije </a:t>
            </a:r>
            <a:endParaRPr lang="en-US" smtClean="0"/>
          </a:p>
          <a:p>
            <a:r>
              <a:rPr lang="en-US" smtClean="0"/>
              <a:t>Aplikacije </a:t>
            </a:r>
            <a:r>
              <a:rPr lang="en-US"/>
              <a:t>mogu imati veće veličine instalacija zbog uključenih </a:t>
            </a:r>
            <a:r>
              <a:rPr lang="en-US" smtClean="0"/>
              <a:t>zavisnosti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Aplikacije koje koriste Electron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800" b="1" smtClean="0"/>
              <a:t>Slack</a:t>
            </a:r>
          </a:p>
          <a:p>
            <a:r>
              <a:rPr lang="sr-Latn-RS" sz="2800" b="1" smtClean="0"/>
              <a:t>Discord</a:t>
            </a:r>
          </a:p>
          <a:p>
            <a:r>
              <a:rPr lang="sr-Latn-RS" sz="2800" b="1" smtClean="0"/>
              <a:t>Visual Studio Code</a:t>
            </a:r>
          </a:p>
          <a:p>
            <a:r>
              <a:rPr lang="sr-Latn-RS" sz="2800" b="1" smtClean="0"/>
              <a:t>Skype</a:t>
            </a:r>
            <a:endParaRPr lang="en-US" sz="2800" b="1" smtClean="0"/>
          </a:p>
          <a:p>
            <a:r>
              <a:rPr lang="en-US" sz="2800" b="1" smtClean="0"/>
              <a:t>WhatsApp</a:t>
            </a:r>
            <a:endParaRPr lang="en-US" sz="2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12" y="1768676"/>
            <a:ext cx="3182416" cy="808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087" y="1608238"/>
            <a:ext cx="1582562" cy="1582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030" y="3226121"/>
            <a:ext cx="2725271" cy="1397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162" y="3684579"/>
            <a:ext cx="1806390" cy="18063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65" y="5017228"/>
            <a:ext cx="1409179" cy="14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Preduslovi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204998"/>
          </a:xfrm>
        </p:spPr>
        <p:txBody>
          <a:bodyPr>
            <a:normAutofit/>
          </a:bodyPr>
          <a:lstStyle/>
          <a:p>
            <a:r>
              <a:rPr lang="en-US" sz="2400" smtClean="0"/>
              <a:t>Node.js i npm : </a:t>
            </a:r>
            <a:r>
              <a:rPr lang="en-US" sz="2400" smtClean="0">
                <a:hlinkClick r:id="rId2"/>
              </a:rPr>
              <a:t>https</a:t>
            </a:r>
            <a:r>
              <a:rPr lang="en-US" sz="2400">
                <a:hlinkClick r:id="rId2"/>
              </a:rPr>
              <a:t>://</a:t>
            </a:r>
            <a:r>
              <a:rPr lang="en-US" sz="2400" smtClean="0">
                <a:hlinkClick r:id="rId2"/>
              </a:rPr>
              <a:t>nodejs.org/en</a:t>
            </a:r>
            <a:endParaRPr lang="en-US" sz="2400" smtClean="0"/>
          </a:p>
          <a:p>
            <a:r>
              <a:rPr lang="en-US" sz="2400" smtClean="0"/>
              <a:t>Visual </a:t>
            </a:r>
            <a:r>
              <a:rPr lang="en-US" sz="2400"/>
              <a:t>Studio </a:t>
            </a:r>
            <a:r>
              <a:rPr lang="en-US" sz="2400" smtClean="0"/>
              <a:t>code: </a:t>
            </a:r>
            <a:r>
              <a:rPr lang="en-US" sz="2400" smtClean="0">
                <a:hlinkClick r:id="rId3"/>
              </a:rPr>
              <a:t>https</a:t>
            </a:r>
            <a:r>
              <a:rPr lang="en-US" sz="2400">
                <a:hlinkClick r:id="rId3"/>
              </a:rPr>
              <a:t>://</a:t>
            </a:r>
            <a:r>
              <a:rPr lang="en-US" sz="2400" smtClean="0">
                <a:hlinkClick r:id="rId3"/>
              </a:rPr>
              <a:t>code.visualstudio.com</a:t>
            </a:r>
            <a:endParaRPr lang="en-US" sz="2400" smtClean="0"/>
          </a:p>
          <a:p>
            <a:r>
              <a:rPr lang="en-US" sz="2400" smtClean="0"/>
              <a:t>Electron</a:t>
            </a:r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59" y="1866778"/>
            <a:ext cx="3267531" cy="876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043" y="4087021"/>
            <a:ext cx="286742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09482"/>
            <a:ext cx="9350189" cy="304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Electron aplikacije </a:t>
            </a:r>
            <a:endParaRPr lang="en-US" sz="5400"/>
          </a:p>
        </p:txBody>
      </p:sp>
      <p:sp>
        <p:nvSpPr>
          <p:cNvPr id="3" name="Rectangle 2"/>
          <p:cNvSpPr/>
          <p:nvPr/>
        </p:nvSpPr>
        <p:spPr>
          <a:xfrm>
            <a:off x="9475694" y="1909482"/>
            <a:ext cx="2716306" cy="30446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76166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Inicijalizacija projekta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861" y="530075"/>
            <a:ext cx="7315200" cy="51206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r-Latn-RS" smtClean="0"/>
              <a:t>Inicijalizacija novog projekta</a:t>
            </a:r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endParaRPr lang="sr-Latn-RS" smtClean="0"/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r>
              <a:rPr lang="sr-Latn-RS" smtClean="0"/>
              <a:t>Inicijalizacija Node.js projekta</a:t>
            </a:r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endParaRPr lang="sr-Latn-RS" smtClean="0"/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endParaRPr lang="sr-Latn-RS" smtClean="0"/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590" y="1455242"/>
            <a:ext cx="3618321" cy="95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682" y="3178799"/>
            <a:ext cx="2855828" cy="754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46546"/>
          <a:stretch/>
        </p:blipFill>
        <p:spPr>
          <a:xfrm>
            <a:off x="7449285" y="3178799"/>
            <a:ext cx="3195000" cy="22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Inicijalizacija </a:t>
            </a:r>
            <a: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projekta</a:t>
            </a:r>
            <a:b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sr-Latn-R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(nastavak)</a:t>
            </a:r>
            <a:endParaRPr lang="en-US" b="1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38" y="1537044"/>
            <a:ext cx="3890714" cy="70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04249" y="1007125"/>
            <a:ext cx="590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3. </a:t>
            </a:r>
            <a:r>
              <a:rPr lang="en-US" sz="2000" smtClean="0"/>
              <a:t>Instaliranje Electron kao zavisnosti 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3782281" y="2401026"/>
            <a:ext cx="592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4. </a:t>
            </a:r>
            <a:r>
              <a:rPr lang="en-US" sz="2000"/>
              <a:t>Kreiranje osnovnih </a:t>
            </a:r>
            <a:r>
              <a:rPr lang="en-US" sz="2000" smtClean="0"/>
              <a:t>fajlova  </a:t>
            </a:r>
            <a:r>
              <a:rPr lang="en-US" sz="2000" b="1" smtClean="0"/>
              <a:t>index.htm</a:t>
            </a:r>
            <a:r>
              <a:rPr lang="en-US" sz="2000" smtClean="0"/>
              <a:t>l i </a:t>
            </a:r>
            <a:r>
              <a:rPr lang="en-US" sz="2000" b="1" smtClean="0"/>
              <a:t>main.js</a:t>
            </a:r>
            <a:endParaRPr lang="en-US" sz="20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b="37529"/>
          <a:stretch/>
        </p:blipFill>
        <p:spPr>
          <a:xfrm>
            <a:off x="4193105" y="2958883"/>
            <a:ext cx="3759647" cy="32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index.html i main.js</a:t>
            </a:r>
            <a:endParaRPr lang="en-US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988" y="188843"/>
            <a:ext cx="4088278" cy="2407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20"/>
          <a:stretch/>
        </p:blipFill>
        <p:spPr>
          <a:xfrm>
            <a:off x="6174657" y="2192594"/>
            <a:ext cx="5742039" cy="46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2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Pokretanje </a:t>
            </a:r>
            <a:r>
              <a:rPr lang="en-US" b="1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aplikacije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7649" y="923782"/>
            <a:ext cx="590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>
                <a:solidFill>
                  <a:srgbClr val="00B0F0"/>
                </a:solidFill>
              </a:rPr>
              <a:t>1</a:t>
            </a:r>
            <a:r>
              <a:rPr lang="en-US" sz="2000" smtClean="0">
                <a:solidFill>
                  <a:srgbClr val="00B0F0"/>
                </a:solidFill>
              </a:rPr>
              <a:t>. </a:t>
            </a:r>
            <a:r>
              <a:rPr lang="en-US" sz="2000" smtClean="0"/>
              <a:t>Modifikovanje</a:t>
            </a:r>
            <a:r>
              <a:rPr lang="en-US" sz="2000" b="1" smtClean="0"/>
              <a:t> package.json </a:t>
            </a:r>
            <a:r>
              <a:rPr lang="en-US" sz="2000" smtClean="0"/>
              <a:t>fajla </a:t>
            </a:r>
            <a:r>
              <a:rPr lang="en-US" sz="2000" b="1" smtClean="0"/>
              <a:t> </a:t>
            </a:r>
            <a:endParaRPr lang="en-US" sz="20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192" y="1551741"/>
            <a:ext cx="5314876" cy="342859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642339" y="3105510"/>
            <a:ext cx="1422556" cy="8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67649" y="5208184"/>
            <a:ext cx="2629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000">
                <a:solidFill>
                  <a:srgbClr val="00B0F0"/>
                </a:solidFill>
              </a:rPr>
              <a:t>2</a:t>
            </a:r>
            <a:r>
              <a:rPr lang="en-US" sz="2000" smtClean="0">
                <a:solidFill>
                  <a:srgbClr val="00B0F0"/>
                </a:solidFill>
              </a:rPr>
              <a:t>. </a:t>
            </a:r>
            <a:r>
              <a:rPr lang="en-US" sz="2000" smtClean="0"/>
              <a:t>Pokretanje aplikacije</a:t>
            </a:r>
            <a:endParaRPr lang="en-US" sz="2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30" y="5725019"/>
            <a:ext cx="2260900" cy="70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7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Izgled pokrenute aplikacije</a:t>
            </a:r>
            <a:endParaRPr lang="en-US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374" y="345805"/>
            <a:ext cx="7773485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SADR</a:t>
            </a:r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ŽAJ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625515"/>
            <a:ext cx="6959599" cy="3597825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sr-Latn-RS" sz="2800" smtClean="0"/>
              <a:t>Šta je Electron</a:t>
            </a:r>
            <a:r>
              <a:rPr lang="en-US" sz="2800" smtClean="0"/>
              <a:t>?</a:t>
            </a:r>
            <a:endParaRPr lang="sr-Latn-RS" sz="2800" smtClean="0"/>
          </a:p>
          <a:p>
            <a:pPr marL="457200" indent="-457200">
              <a:buAutoNum type="arabicPeriod"/>
            </a:pPr>
            <a:r>
              <a:rPr lang="sr-Latn-RS" sz="2800" smtClean="0"/>
              <a:t>Ključne komponente</a:t>
            </a:r>
          </a:p>
          <a:p>
            <a:pPr marL="457200" indent="-457200">
              <a:buAutoNum type="arabicPeriod"/>
            </a:pPr>
            <a:r>
              <a:rPr lang="sr-Latn-RS" sz="2800" smtClean="0"/>
              <a:t>Procesni model</a:t>
            </a:r>
            <a:endParaRPr lang="en-US" sz="2800" smtClean="0"/>
          </a:p>
          <a:p>
            <a:pPr marL="457200" indent="-457200">
              <a:buFont typeface="Wingdings 2" pitchFamily="18" charset="2"/>
              <a:buAutoNum type="arabicPeriod"/>
            </a:pPr>
            <a:r>
              <a:rPr lang="sr-Latn-RS" sz="2800"/>
              <a:t>Prednosti i </a:t>
            </a:r>
            <a:r>
              <a:rPr lang="sr-Latn-RS" sz="2800" smtClean="0"/>
              <a:t>mane</a:t>
            </a:r>
            <a:endParaRPr lang="en-US" sz="2800" smtClean="0"/>
          </a:p>
          <a:p>
            <a:pPr marL="457200" indent="-457200">
              <a:buFont typeface="Wingdings 2" pitchFamily="18" charset="2"/>
              <a:buAutoNum type="arabicPeriod"/>
            </a:pPr>
            <a:r>
              <a:rPr lang="en-US" sz="2800" smtClean="0"/>
              <a:t>Popularne aplikacije koje koriste Electron</a:t>
            </a:r>
          </a:p>
          <a:p>
            <a:pPr marL="457200" indent="-457200">
              <a:buFont typeface="Wingdings 2" pitchFamily="18" charset="2"/>
              <a:buAutoNum type="arabicPeriod"/>
            </a:pPr>
            <a:r>
              <a:rPr lang="en-US" sz="2800" smtClean="0"/>
              <a:t>Kreiranje Electron aplikacije</a:t>
            </a:r>
            <a:endParaRPr lang="sr-Latn-RS" sz="2800" smtClean="0"/>
          </a:p>
          <a:p>
            <a:pPr marL="457200" indent="-457200">
              <a:buAutoNum type="arabicPeriod"/>
            </a:pPr>
            <a:r>
              <a:rPr lang="sr-Latn-RS" sz="2800" smtClean="0"/>
              <a:t>Kreiranje Electron aplikacije sa React-om </a:t>
            </a:r>
          </a:p>
        </p:txBody>
      </p:sp>
    </p:spTree>
    <p:extLst>
      <p:ext uri="{BB962C8B-B14F-4D97-AF65-F5344CB8AC3E}">
        <p14:creationId xmlns:p14="http://schemas.microsoft.com/office/powerpoint/2010/main" val="1131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8646" y="697100"/>
            <a:ext cx="7236215" cy="5454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" y="697100"/>
            <a:ext cx="4444181" cy="226082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08671" y="1906171"/>
            <a:ext cx="652487" cy="7682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037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09482"/>
            <a:ext cx="9350189" cy="304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Electron </a:t>
            </a:r>
            <a:r>
              <a:rPr lang="sr-Latn-RS" sz="54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aplikacije sa React-om </a:t>
            </a:r>
            <a:endParaRPr lang="en-US" sz="5400"/>
          </a:p>
        </p:txBody>
      </p:sp>
      <p:sp>
        <p:nvSpPr>
          <p:cNvPr id="3" name="Rectangle 2"/>
          <p:cNvSpPr/>
          <p:nvPr/>
        </p:nvSpPr>
        <p:spPr>
          <a:xfrm>
            <a:off x="9475694" y="1909482"/>
            <a:ext cx="2716306" cy="30446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94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React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483" y="1829208"/>
            <a:ext cx="3639058" cy="895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83" y="3424428"/>
            <a:ext cx="3734321" cy="6763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3788" y="1123837"/>
            <a:ext cx="77455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F0"/>
              </a:buClr>
              <a:buAutoNum type="arabicPeriod"/>
            </a:pPr>
            <a:r>
              <a:rPr lang="en-US" sz="2000" smtClean="0"/>
              <a:t>Kreiranje React aplikacije </a:t>
            </a:r>
            <a:r>
              <a:rPr lang="sr-Latn-RS" sz="2000" smtClean="0"/>
              <a:t>i pozicioniranje u kreirani direktorijum </a:t>
            </a:r>
            <a:r>
              <a:rPr lang="en-US" sz="2000" smtClean="0"/>
              <a:t>pomo</a:t>
            </a:r>
            <a:r>
              <a:rPr lang="sr-Latn-RS" sz="2000" smtClean="0"/>
              <a:t>ć sledećih komandi</a:t>
            </a:r>
          </a:p>
          <a:p>
            <a:pPr marL="342900" indent="-342900">
              <a:buAutoNum type="arabicPeriod"/>
            </a:pPr>
            <a:endParaRPr lang="sr-Latn-RS"/>
          </a:p>
          <a:p>
            <a:pPr marL="342900" indent="-342900">
              <a:buAutoNum type="arabicPeriod"/>
            </a:pPr>
            <a:endParaRPr lang="sr-Latn-RS" smtClean="0"/>
          </a:p>
          <a:p>
            <a:pPr marL="342900" indent="-342900">
              <a:buAutoNum type="arabicPeriod"/>
            </a:pPr>
            <a:endParaRPr lang="sr-Latn-RS" smtClean="0"/>
          </a:p>
          <a:p>
            <a:endParaRPr lang="sr-Latn-RS" smtClean="0"/>
          </a:p>
          <a:p>
            <a:r>
              <a:rPr lang="en-US" sz="2000" smtClean="0">
                <a:solidFill>
                  <a:srgbClr val="00B0F0"/>
                </a:solidFill>
              </a:rPr>
              <a:t>2.   </a:t>
            </a:r>
            <a:r>
              <a:rPr lang="en-US" sz="2000" smtClean="0"/>
              <a:t>Instaliranje Electron-a u React aplikaciji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105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Izgled aplikacije nakon kreiranja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979" y="1085776"/>
            <a:ext cx="8635021" cy="46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glavnog procesa Electron-a 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3541" y="733780"/>
            <a:ext cx="347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B0F0"/>
                </a:solidFill>
              </a:rPr>
              <a:t>3. </a:t>
            </a:r>
            <a:r>
              <a:rPr lang="en-US" sz="1400" smtClean="0"/>
              <a:t>U </a:t>
            </a:r>
            <a:r>
              <a:rPr lang="en-US" sz="1400"/>
              <a:t>public </a:t>
            </a:r>
            <a:r>
              <a:rPr lang="en-US" sz="1400" smtClean="0"/>
              <a:t>direktorijumu aplikacije kreiramo electron.js fajl </a:t>
            </a:r>
            <a:r>
              <a:rPr lang="sr-Latn-RS" sz="1400" smtClean="0"/>
              <a:t>i</a:t>
            </a:r>
            <a:r>
              <a:rPr lang="en-US" sz="1400" smtClean="0"/>
              <a:t> pi</a:t>
            </a:r>
            <a:r>
              <a:rPr lang="sr-Latn-RS" sz="1400" smtClean="0"/>
              <a:t>šemo odgovarajući kod. </a:t>
            </a:r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60" y="1571290"/>
            <a:ext cx="2724530" cy="4782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848" y="137111"/>
            <a:ext cx="4632951" cy="66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izgleda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3308" y="299138"/>
            <a:ext cx="3923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smtClean="0"/>
              <a:t>! Potrebno je izvršiti komandu </a:t>
            </a:r>
            <a:r>
              <a:rPr lang="sr-Latn-RS" sz="2400" u="sng" smtClean="0"/>
              <a:t>npm install react-modal</a:t>
            </a:r>
            <a:endParaRPr lang="en-US" sz="2400" u="sn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19" y="156155"/>
            <a:ext cx="2196213" cy="6701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08" y="3300301"/>
            <a:ext cx="5671799" cy="3168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6575" y="2620087"/>
            <a:ext cx="3562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Dodavanje ikone aplikacije</a:t>
            </a:r>
            <a:endParaRPr lang="en-US" sz="240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0066866" y="3081752"/>
            <a:ext cx="853640" cy="16225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Priprema aplikacije za pokretanje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6518" y="1287323"/>
            <a:ext cx="3143513" cy="802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74" y="5631760"/>
            <a:ext cx="5267537" cy="7172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1" y="4489061"/>
            <a:ext cx="6224835" cy="677746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>
            <a:off x="7694075" y="4615037"/>
            <a:ext cx="2296592" cy="295630"/>
          </a:xfrm>
          <a:prstGeom prst="curvedConnector3">
            <a:avLst>
              <a:gd name="adj1" fmla="val 115622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94470" y="543872"/>
            <a:ext cx="69098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mtClean="0"/>
              <a:t>Pokretanjem slede</a:t>
            </a:r>
            <a:r>
              <a:rPr lang="sr-Latn-RS" smtClean="0"/>
              <a:t>će komande kreira se direktorijum</a:t>
            </a:r>
            <a:endParaRPr lang="en-US" smtClean="0"/>
          </a:p>
          <a:p>
            <a:pPr>
              <a:buClr>
                <a:schemeClr val="accent1"/>
              </a:buClr>
            </a:pPr>
            <a:r>
              <a:rPr lang="sr-Latn-RS" smtClean="0"/>
              <a:t> </a:t>
            </a:r>
            <a:r>
              <a:rPr lang="sr-Latn-RS" b="1" smtClean="0"/>
              <a:t>build: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b="1"/>
          </a:p>
          <a:p>
            <a:pPr>
              <a:buClr>
                <a:schemeClr val="accent1"/>
              </a:buClr>
            </a:pPr>
            <a:r>
              <a:rPr lang="en-US" smtClean="0">
                <a:solidFill>
                  <a:srgbClr val="00B0F0"/>
                </a:solidFill>
              </a:rPr>
              <a:t>2.   </a:t>
            </a:r>
            <a:r>
              <a:rPr lang="sr-Latn-RS" smtClean="0"/>
              <a:t>U </a:t>
            </a:r>
            <a:r>
              <a:rPr lang="sr-Latn-RS" b="1" smtClean="0"/>
              <a:t>electron.js </a:t>
            </a:r>
            <a:r>
              <a:rPr lang="sr-Latn-RS" smtClean="0"/>
              <a:t>fajlu potrebno je promeniti: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/>
          </a:p>
          <a:p>
            <a:pPr>
              <a:buClr>
                <a:schemeClr val="accent1"/>
              </a:buClr>
            </a:pPr>
            <a:r>
              <a:rPr lang="en-US" smtClean="0">
                <a:solidFill>
                  <a:srgbClr val="00B0F0"/>
                </a:solidFill>
              </a:rPr>
              <a:t>3.    </a:t>
            </a:r>
            <a:r>
              <a:rPr lang="sr-Latn-RS" smtClean="0"/>
              <a:t>Instaliranje </a:t>
            </a:r>
            <a:r>
              <a:rPr lang="sr-Latn-RS" smtClean="0"/>
              <a:t>potrebnih biblioteka</a:t>
            </a:r>
            <a:r>
              <a:rPr lang="en-US" smtClean="0"/>
              <a:t>: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 smtClean="0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111" y="222243"/>
            <a:ext cx="2369574" cy="420383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157884" y="934066"/>
            <a:ext cx="2389239" cy="7544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Pokretanje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69425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mtClean="0"/>
              <a:t>Modifikovanje </a:t>
            </a:r>
            <a:r>
              <a:rPr lang="en-US" b="1"/>
              <a:t>package.json </a:t>
            </a:r>
            <a:endParaRPr lang="sr-Latn-RS" b="1" smtClean="0"/>
          </a:p>
          <a:p>
            <a:pPr marL="457200" indent="-457200">
              <a:buAutoNum type="arabicPeriod"/>
            </a:pPr>
            <a:endParaRPr lang="sr-Latn-RS"/>
          </a:p>
          <a:p>
            <a:pPr marL="457200" indent="-457200">
              <a:buAutoNum type="arabicPeriod"/>
            </a:pPr>
            <a:endParaRPr lang="sr-Latn-RS" smtClean="0"/>
          </a:p>
          <a:p>
            <a:pPr marL="457200" indent="-457200">
              <a:buAutoNum type="arabicPeriod"/>
            </a:pPr>
            <a:endParaRPr lang="sr-Latn-RS" smtClean="0"/>
          </a:p>
          <a:p>
            <a:pPr marL="457200" indent="-457200">
              <a:buAutoNum type="arabicPeriod"/>
            </a:pPr>
            <a:r>
              <a:rPr lang="sr-Latn-RS" smtClean="0"/>
              <a:t>Pokretanje aplikacije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1369169"/>
            <a:ext cx="7763934" cy="124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176" y="3217389"/>
            <a:ext cx="3014918" cy="68194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794376" y="1760952"/>
            <a:ext cx="1084729" cy="4627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828" y="2974118"/>
            <a:ext cx="3244726" cy="370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Pakovanje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07" y="930210"/>
            <a:ext cx="3848637" cy="533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810" y="2001596"/>
            <a:ext cx="7169323" cy="1422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727" y="3798708"/>
            <a:ext cx="2764940" cy="2942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3437" y="436116"/>
            <a:ext cx="60102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6"/>
              </a:buClr>
              <a:buAutoNum type="arabicPeriod"/>
            </a:pPr>
            <a:r>
              <a:rPr lang="sr-Latn-RS"/>
              <a:t>Instaliranje </a:t>
            </a:r>
            <a:r>
              <a:rPr lang="sr-Latn-RS" b="1" smtClean="0"/>
              <a:t>electron-builder</a:t>
            </a:r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 smtClean="0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r>
              <a:rPr lang="sr-Latn-RS"/>
              <a:t>Konfiguracina</a:t>
            </a:r>
            <a:r>
              <a:rPr lang="sr-Latn-RS" b="1"/>
              <a:t> package.json </a:t>
            </a:r>
            <a:r>
              <a:rPr lang="sr-Latn-RS" smtClean="0"/>
              <a:t>fajla</a:t>
            </a:r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 smtClean="0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 smtClean="0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r>
              <a:rPr lang="sr-Latn-RS" smtClean="0"/>
              <a:t>Dodavanje build konfiguracije u </a:t>
            </a:r>
            <a:r>
              <a:rPr lang="sr-Latn-RS" b="1" smtClean="0"/>
              <a:t>package.json</a:t>
            </a:r>
            <a:endParaRPr lang="sr-Latn-RS" b="1"/>
          </a:p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660775" y="2713012"/>
            <a:ext cx="1084729" cy="4627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73941" y="939171"/>
            <a:ext cx="267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mtClean="0">
                <a:solidFill>
                  <a:schemeClr val="accent6"/>
                </a:solidFill>
              </a:rPr>
              <a:t>4.    </a:t>
            </a:r>
            <a:r>
              <a:rPr lang="sr-Latn-RS" smtClean="0"/>
              <a:t>Izgradnja aplikacije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61" y="1346228"/>
            <a:ext cx="2968484" cy="907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55" y="2409944"/>
            <a:ext cx="3084706" cy="2222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995" y="2290990"/>
            <a:ext cx="2048605" cy="4106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755" y="4905182"/>
            <a:ext cx="3711388" cy="149228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692503" y="3712577"/>
            <a:ext cx="627637" cy="380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8616" y="2853443"/>
            <a:ext cx="2088974" cy="191552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460435" y="1676251"/>
            <a:ext cx="1093303" cy="232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53738" y="1422424"/>
            <a:ext cx="34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 cmd pokrenuti kao administrator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394" y="795358"/>
            <a:ext cx="2447205" cy="244720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Šta je Electron?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smtClean="0"/>
              <a:t>Besplatn</a:t>
            </a:r>
            <a:r>
              <a:rPr lang="en-US" sz="2400" smtClean="0"/>
              <a:t>i framework otvorenog koda</a:t>
            </a:r>
          </a:p>
          <a:p>
            <a:r>
              <a:rPr lang="en-US" sz="2400" smtClean="0"/>
              <a:t>Cross-platform razvoj</a:t>
            </a:r>
          </a:p>
          <a:p>
            <a:r>
              <a:rPr lang="sr-Latn-RS" sz="2400"/>
              <a:t>OpenJS </a:t>
            </a:r>
            <a:r>
              <a:rPr lang="sr-Latn-RS" sz="2400" smtClean="0"/>
              <a:t>fondacija</a:t>
            </a:r>
          </a:p>
          <a:p>
            <a:r>
              <a:rPr lang="sr-Latn-RS" sz="2400"/>
              <a:t>K</a:t>
            </a:r>
            <a:r>
              <a:rPr lang="sr-Latn-RS" sz="2400" smtClean="0"/>
              <a:t>reiranje desktop aplikacija </a:t>
            </a:r>
          </a:p>
          <a:p>
            <a:r>
              <a:rPr lang="sr-Latn-RS" sz="2400"/>
              <a:t>W</a:t>
            </a:r>
            <a:r>
              <a:rPr lang="sr-Latn-RS" sz="2400" smtClean="0"/>
              <a:t>eb tehnologije (HT</a:t>
            </a:r>
            <a:r>
              <a:rPr lang="en-US" sz="2400" smtClean="0"/>
              <a:t>M</a:t>
            </a:r>
            <a:r>
              <a:rPr lang="sr-Latn-RS" sz="2400" smtClean="0"/>
              <a:t>L, CSS, JavaScript)</a:t>
            </a:r>
          </a:p>
          <a:p>
            <a:r>
              <a:rPr lang="sr-Latn-RS" sz="2400" smtClean="0"/>
              <a:t>Integracija Chromium-a i Node.js</a:t>
            </a:r>
          </a:p>
        </p:txBody>
      </p:sp>
    </p:spTree>
    <p:extLst>
      <p:ext uri="{BB962C8B-B14F-4D97-AF65-F5344CB8AC3E}">
        <p14:creationId xmlns:p14="http://schemas.microsoft.com/office/powerpoint/2010/main" val="121059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090049" cy="4601183"/>
          </a:xfrm>
        </p:spPr>
        <p:txBody>
          <a:bodyPr/>
          <a:lstStyle/>
          <a:p>
            <a:r>
              <a:rPr lang="en-U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Demonstracija aplikacije</a:t>
            </a:r>
            <a:endParaRPr lang="en-US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Aplikacija2 - Made with Clipcham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560" r="18074" b="122"/>
          <a:stretch/>
        </p:blipFill>
        <p:spPr>
          <a:xfrm>
            <a:off x="3903407" y="191559"/>
            <a:ext cx="7177548" cy="6465737"/>
          </a:xfrm>
        </p:spPr>
      </p:pic>
    </p:spTree>
    <p:extLst>
      <p:ext uri="{BB962C8B-B14F-4D97-AF65-F5344CB8AC3E}">
        <p14:creationId xmlns:p14="http://schemas.microsoft.com/office/powerpoint/2010/main" val="20256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909482"/>
            <a:ext cx="9350189" cy="304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3977" y="2770093"/>
            <a:ext cx="85181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80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HVALA NA PAŽNJI</a:t>
            </a:r>
            <a:endParaRPr lang="en-US" sz="8000" b="1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75694" y="1909482"/>
            <a:ext cx="2716306" cy="30446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28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8" y="314403"/>
            <a:ext cx="1101557" cy="109941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40614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Ključne komponente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00" y="3006967"/>
            <a:ext cx="1394392" cy="1394392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7"/>
            <a:ext cx="7845404" cy="5174383"/>
          </a:xfrm>
        </p:spPr>
        <p:txBody>
          <a:bodyPr>
            <a:normAutofit/>
          </a:bodyPr>
          <a:lstStyle/>
          <a:p>
            <a:r>
              <a:rPr lang="en-US" sz="2400" b="1"/>
              <a:t>Chromium: </a:t>
            </a:r>
            <a:endParaRPr lang="sr-Latn-RS" sz="2400" b="1" smtClean="0"/>
          </a:p>
          <a:p>
            <a:pPr lvl="1"/>
            <a:r>
              <a:rPr lang="sr-Latn-RS" sz="2000" smtClean="0"/>
              <a:t>web </a:t>
            </a:r>
            <a:r>
              <a:rPr lang="sr-Latn-RS" sz="2000"/>
              <a:t>pretraživač otvorenog koda koji koristi Google </a:t>
            </a:r>
            <a:r>
              <a:rPr lang="sr-Latn-RS" sz="2000" smtClean="0"/>
              <a:t>Chrome</a:t>
            </a:r>
          </a:p>
          <a:p>
            <a:pPr lvl="1"/>
            <a:r>
              <a:rPr lang="sr-Latn-RS" sz="2000" smtClean="0"/>
              <a:t>prikaz </a:t>
            </a:r>
            <a:r>
              <a:rPr lang="sr-Latn-RS" sz="2000"/>
              <a:t>korisničkog interfejsa (UI) </a:t>
            </a:r>
            <a:r>
              <a:rPr lang="sr-Latn-RS" sz="2000" smtClean="0"/>
              <a:t>aplikacije</a:t>
            </a:r>
            <a:endParaRPr lang="en-US" sz="2000" smtClean="0"/>
          </a:p>
          <a:p>
            <a:pPr lvl="1"/>
            <a:r>
              <a:rPr lang="en-US" sz="2000"/>
              <a:t>povezuje Chromium da bi obezbedio prozor pretraživača sa punim funkcijama za prikazivanje HTML-a, CSS-a i JavaScript-a</a:t>
            </a:r>
          </a:p>
          <a:p>
            <a:r>
              <a:rPr lang="en-US" sz="2400" b="1" smtClean="0"/>
              <a:t> </a:t>
            </a:r>
            <a:r>
              <a:rPr lang="en-US" sz="2400" b="1"/>
              <a:t>Node.js: </a:t>
            </a:r>
            <a:endParaRPr lang="en-US" sz="2400" b="1" smtClean="0"/>
          </a:p>
          <a:p>
            <a:pPr lvl="1"/>
            <a:r>
              <a:rPr lang="en-US" sz="2000" smtClean="0"/>
              <a:t>JavaScript okru</a:t>
            </a:r>
            <a:r>
              <a:rPr lang="sr-Latn-RS" sz="2000" smtClean="0"/>
              <a:t>ž</a:t>
            </a:r>
            <a:r>
              <a:rPr lang="en-US" sz="2000" smtClean="0"/>
              <a:t>enje</a:t>
            </a:r>
            <a:endParaRPr lang="sr-Latn-RS" sz="2000" smtClean="0"/>
          </a:p>
          <a:p>
            <a:pPr lvl="1"/>
            <a:r>
              <a:rPr lang="sr-Latn-RS" sz="2000"/>
              <a:t>o</a:t>
            </a:r>
            <a:r>
              <a:rPr lang="en-US" sz="2000" smtClean="0"/>
              <a:t>mogućava </a:t>
            </a:r>
            <a:r>
              <a:rPr lang="en-US" sz="2000"/>
              <a:t>izvršavanje JavaScript-a </a:t>
            </a:r>
            <a:r>
              <a:rPr lang="en-US" sz="2000" smtClean="0"/>
              <a:t>na strain servera</a:t>
            </a:r>
          </a:p>
          <a:p>
            <a:pPr lvl="1"/>
            <a:r>
              <a:rPr lang="en-US" sz="2000" smtClean="0"/>
              <a:t>pristupom </a:t>
            </a:r>
            <a:r>
              <a:rPr lang="en-US" sz="2000"/>
              <a:t>lokalnim sistemskim </a:t>
            </a:r>
            <a:r>
              <a:rPr lang="en-US" sz="2000" smtClean="0"/>
              <a:t>funkcijama</a:t>
            </a:r>
            <a:endParaRPr lang="sr-Latn-RS" sz="2000" smtClean="0"/>
          </a:p>
          <a:p>
            <a:r>
              <a:rPr lang="en-US" sz="2400" smtClean="0"/>
              <a:t>Zajedno</a:t>
            </a:r>
            <a:r>
              <a:rPr lang="en-US" sz="2400"/>
              <a:t>, Chromium i Node.js omogućavaju razvoj desktop aplikacija sa web tehnologijama.</a:t>
            </a:r>
          </a:p>
        </p:txBody>
      </p:sp>
    </p:spTree>
    <p:extLst>
      <p:ext uri="{BB962C8B-B14F-4D97-AF65-F5344CB8AC3E}">
        <p14:creationId xmlns:p14="http://schemas.microsoft.com/office/powerpoint/2010/main" val="1880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2998281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Procesni model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864107"/>
            <a:ext cx="7914415" cy="5269273"/>
          </a:xfrm>
        </p:spPr>
        <p:txBody>
          <a:bodyPr>
            <a:normAutofit/>
          </a:bodyPr>
          <a:lstStyle/>
          <a:p>
            <a:r>
              <a:rPr lang="sr-Latn-RS" sz="2400" b="1" smtClean="0"/>
              <a:t>Više-procesni model</a:t>
            </a:r>
            <a:endParaRPr lang="en-US" sz="2400" b="1" smtClean="0"/>
          </a:p>
          <a:p>
            <a:pPr lvl="1"/>
            <a:r>
              <a:rPr lang="en-US" sz="2000" smtClean="0"/>
              <a:t>ve</a:t>
            </a:r>
            <a:r>
              <a:rPr lang="sr-Latn-RS" sz="2000" smtClean="0"/>
              <a:t>ća fleksibilnost</a:t>
            </a:r>
          </a:p>
          <a:p>
            <a:pPr lvl="1"/>
            <a:r>
              <a:rPr lang="sr-Latn-RS" sz="2000"/>
              <a:t>s</a:t>
            </a:r>
            <a:r>
              <a:rPr lang="sr-Latn-RS" sz="2000" smtClean="0"/>
              <a:t>igurnost</a:t>
            </a:r>
          </a:p>
          <a:p>
            <a:pPr lvl="1"/>
            <a:r>
              <a:rPr lang="sr-Latn-RS" sz="2000"/>
              <a:t>e</a:t>
            </a:r>
            <a:r>
              <a:rPr lang="sr-Latn-RS" sz="2000" smtClean="0"/>
              <a:t>fikasnost u razvoju aplikacija</a:t>
            </a:r>
            <a:endParaRPr lang="en-US" sz="2000" smtClean="0"/>
          </a:p>
          <a:p>
            <a:pPr lvl="1"/>
            <a:r>
              <a:rPr lang="en-US" sz="2000" smtClean="0"/>
              <a:t>poti</a:t>
            </a:r>
            <a:r>
              <a:rPr lang="sr-Latn-RS" sz="2000" smtClean="0"/>
              <a:t>č</a:t>
            </a:r>
            <a:r>
              <a:rPr lang="en-US" sz="2000" smtClean="0"/>
              <a:t>e</a:t>
            </a:r>
            <a:r>
              <a:rPr lang="sr-Latn-RS" sz="2000" smtClean="0"/>
              <a:t> </a:t>
            </a:r>
            <a:r>
              <a:rPr lang="en-US" sz="2000" smtClean="0"/>
              <a:t>iz</a:t>
            </a:r>
            <a:r>
              <a:rPr lang="sr-Latn-RS" sz="2000" smtClean="0"/>
              <a:t> Chromium-</a:t>
            </a:r>
            <a:r>
              <a:rPr lang="en-US" sz="2000"/>
              <a:t>a</a:t>
            </a:r>
            <a:endParaRPr lang="sr-Latn-RS" sz="2000" smtClean="0"/>
          </a:p>
          <a:p>
            <a:r>
              <a:rPr lang="sr-Latn-RS" sz="2400" b="1" smtClean="0"/>
              <a:t>Glavni proces (Main Process)</a:t>
            </a:r>
          </a:p>
          <a:p>
            <a:r>
              <a:rPr lang="sr-Latn-RS" sz="2400" b="1" smtClean="0"/>
              <a:t>Renderer proces (Renderer Process)</a:t>
            </a:r>
            <a:endParaRPr lang="en-US" sz="24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029" y="2924446"/>
            <a:ext cx="2802469" cy="3208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33" y="1123837"/>
            <a:ext cx="4495802" cy="10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53" y="1123837"/>
            <a:ext cx="3133748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Glavni porces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1123837"/>
            <a:ext cx="7836777" cy="529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1. </a:t>
            </a:r>
            <a:r>
              <a:rPr lang="en-US" b="1"/>
              <a:t>Pokreće Node.js </a:t>
            </a:r>
            <a:r>
              <a:rPr lang="en-US" b="1" smtClean="0"/>
              <a:t>okruženje</a:t>
            </a:r>
            <a:endParaRPr lang="en-US" b="1"/>
          </a:p>
          <a:p>
            <a:pPr lvl="1"/>
            <a:r>
              <a:rPr lang="en-US" smtClean="0"/>
              <a:t>koristi </a:t>
            </a:r>
            <a:r>
              <a:rPr lang="en-US"/>
              <a:t>Node.js za pristup lokalnim resursima (fajl sistem, mrežni zahtevi, baze podataka</a:t>
            </a:r>
            <a:r>
              <a:rPr lang="en-US" smtClean="0"/>
              <a:t>)</a:t>
            </a:r>
            <a:endParaRPr lang="en-US"/>
          </a:p>
          <a:p>
            <a:pPr lvl="1"/>
            <a:r>
              <a:rPr lang="sr-Latn-RS" smtClean="0"/>
              <a:t>o</a:t>
            </a:r>
            <a:r>
              <a:rPr lang="en-US" smtClean="0"/>
              <a:t>mogućava </a:t>
            </a:r>
            <a:r>
              <a:rPr lang="en-US"/>
              <a:t>operacije koje nisu dozvoljene u renderer procesu, kao što su otvaranje fajlova i rad sa eksternim </a:t>
            </a:r>
            <a:r>
              <a:rPr lang="en-US" smtClean="0"/>
              <a:t>programima</a:t>
            </a:r>
          </a:p>
          <a:p>
            <a:pPr lvl="1"/>
            <a:r>
              <a:rPr lang="en-US" smtClean="0"/>
              <a:t>npm paketi</a:t>
            </a: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2. </a:t>
            </a:r>
            <a:r>
              <a:rPr lang="en-US" b="1"/>
              <a:t>Kreira i </a:t>
            </a:r>
            <a:r>
              <a:rPr lang="en-US" b="1" smtClean="0"/>
              <a:t>upravlja prozorima</a:t>
            </a:r>
            <a:endParaRPr lang="en-US" b="1"/>
          </a:p>
          <a:p>
            <a:pPr lvl="1"/>
            <a:r>
              <a:rPr lang="en-US" b="1"/>
              <a:t>BrowserWindow</a:t>
            </a:r>
            <a:r>
              <a:rPr lang="en-US"/>
              <a:t> objekat koristi se za kreiranje prozora. Glavni proces kontroliše veličinu, poziciju, ponašanje </a:t>
            </a:r>
            <a:r>
              <a:rPr lang="en-US" smtClean="0"/>
              <a:t>prozora</a:t>
            </a:r>
            <a:endParaRPr lang="en-US"/>
          </a:p>
          <a:p>
            <a:pPr lvl="1"/>
            <a:r>
              <a:rPr lang="sr-Latn-RS" smtClean="0"/>
              <a:t>p</a:t>
            </a:r>
            <a:r>
              <a:rPr lang="en-US" smtClean="0"/>
              <a:t>rozor </a:t>
            </a:r>
            <a:r>
              <a:rPr lang="en-US"/>
              <a:t>učitava HTML, CSS i JavaScript sadržaj iz render procesa (lokalni fajlovi ili web aplikacija</a:t>
            </a:r>
            <a:r>
              <a:rPr lang="en-US" smtClean="0"/>
              <a:t>)</a:t>
            </a:r>
            <a:endParaRPr lang="sr-Latn-RS" smtClean="0"/>
          </a:p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3. </a:t>
            </a:r>
            <a:r>
              <a:rPr lang="en-US" b="1"/>
              <a:t>Kontroliše </a:t>
            </a:r>
            <a:r>
              <a:rPr lang="en-US" b="1" smtClean="0"/>
              <a:t>životni </a:t>
            </a:r>
            <a:r>
              <a:rPr lang="en-US" b="1"/>
              <a:t>c</a:t>
            </a:r>
            <a:r>
              <a:rPr lang="en-US" b="1" smtClean="0"/>
              <a:t>iklus aplikacije</a:t>
            </a:r>
            <a:endParaRPr lang="sr-Latn-RS" b="1" smtClean="0"/>
          </a:p>
          <a:p>
            <a:pPr lvl="1"/>
            <a:r>
              <a:rPr lang="sr-Latn-RS"/>
              <a:t>a</a:t>
            </a:r>
            <a:r>
              <a:rPr lang="sr-Latn-RS" smtClean="0"/>
              <a:t>pp objekat</a:t>
            </a:r>
            <a:endParaRPr lang="en-US"/>
          </a:p>
          <a:p>
            <a:pPr lvl="1"/>
            <a:r>
              <a:rPr lang="en-US"/>
              <a:t>Pokretanje aplikacije: Glavni proces se aktivira i kreira početne </a:t>
            </a:r>
            <a:r>
              <a:rPr lang="en-US" smtClean="0"/>
              <a:t>prozore</a:t>
            </a:r>
            <a:endParaRPr lang="en-US"/>
          </a:p>
          <a:p>
            <a:pPr lvl="1"/>
            <a:r>
              <a:rPr lang="en-US"/>
              <a:t>Zatvaranje aplikacije: Glavni proces prati zatvaranje prozora i izlazi iz aplikacije kada svi prozori budu </a:t>
            </a:r>
            <a:r>
              <a:rPr lang="en-US" smtClean="0"/>
              <a:t>zatvoreni</a:t>
            </a:r>
            <a:endParaRPr lang="en-US"/>
          </a:p>
          <a:p>
            <a:pPr lvl="2"/>
            <a:r>
              <a:rPr lang="en-US"/>
              <a:t>Na macOS-u, aplikacija ostaje aktivna čak i kada su svi prozori </a:t>
            </a:r>
            <a:r>
              <a:rPr lang="en-US" smtClean="0"/>
              <a:t>zatvoreni</a:t>
            </a:r>
            <a:endParaRPr lang="en-US"/>
          </a:p>
          <a:p>
            <a:pPr marL="502920" lvl="1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5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9" y="1161366"/>
            <a:ext cx="3167614" cy="4601183"/>
          </a:xfrm>
        </p:spPr>
        <p:txBody>
          <a:bodyPr/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Glavni proces</a:t>
            </a:r>
            <a:r>
              <a:rPr lang="sr-Latn-RS" smtClean="0"/>
              <a:t/>
            </a:r>
            <a:br>
              <a:rPr lang="sr-Latn-RS" smtClean="0"/>
            </a:br>
            <a:r>
              <a:rPr lang="sr-Latn-R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(main.js)</a:t>
            </a:r>
            <a:endParaRPr lang="en-US" b="1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2" y="120825"/>
            <a:ext cx="5883215" cy="66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51" y="1123836"/>
            <a:ext cx="3201481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Renderer proces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2400" smtClean="0">
                <a:solidFill>
                  <a:srgbClr val="00B0F0"/>
                </a:solidFill>
              </a:rPr>
              <a:t>1. </a:t>
            </a:r>
            <a:r>
              <a:rPr lang="en-US" sz="2400" b="1" smtClean="0"/>
              <a:t>Renderovanje </a:t>
            </a:r>
            <a:r>
              <a:rPr lang="en-US" sz="2400" b="1"/>
              <a:t>w</a:t>
            </a:r>
            <a:r>
              <a:rPr lang="en-US" sz="2400" b="1" smtClean="0"/>
              <a:t>eb </a:t>
            </a:r>
            <a:r>
              <a:rPr lang="en-US" sz="2400" b="1"/>
              <a:t>s</a:t>
            </a:r>
            <a:r>
              <a:rPr lang="en-US" sz="2400" b="1" smtClean="0"/>
              <a:t>adržaja</a:t>
            </a:r>
            <a:endParaRPr lang="sr-Latn-RS" sz="2400" b="1" smtClean="0"/>
          </a:p>
          <a:p>
            <a:pPr lvl="1"/>
            <a:r>
              <a:rPr lang="en-US" sz="2000" smtClean="0"/>
              <a:t>koristi </a:t>
            </a:r>
            <a:r>
              <a:rPr lang="en-US" sz="2000"/>
              <a:t>Chromium engine za prikazivanje HTML, CSS i JavaScript </a:t>
            </a:r>
            <a:r>
              <a:rPr lang="en-US" sz="2000" smtClean="0"/>
              <a:t>sadržaja</a:t>
            </a:r>
            <a:endParaRPr lang="sr-Latn-RS" sz="2000" smtClean="0"/>
          </a:p>
          <a:p>
            <a:pPr lvl="1"/>
            <a:r>
              <a:rPr lang="en-US" sz="2000"/>
              <a:t>i</a:t>
            </a:r>
            <a:r>
              <a:rPr lang="en-US" sz="2000" smtClean="0"/>
              <a:t>zolovan </a:t>
            </a:r>
            <a:r>
              <a:rPr lang="en-US" sz="2000"/>
              <a:t>je od sistema i ne može direktno koristiti Node.js </a:t>
            </a:r>
            <a:r>
              <a:rPr lang="en-US" sz="2000" smtClean="0"/>
              <a:t>API</a:t>
            </a:r>
          </a:p>
          <a:p>
            <a:pPr lvl="1"/>
            <a:r>
              <a:rPr lang="en-US" sz="2000" smtClean="0"/>
              <a:t>komunicira </a:t>
            </a:r>
            <a:r>
              <a:rPr lang="en-US" sz="2000"/>
              <a:t>sa glavnim procesom preko </a:t>
            </a:r>
            <a:r>
              <a:rPr lang="en-US" sz="2000" smtClean="0"/>
              <a:t>IPC – Inter-Process Communication ili preload skripti</a:t>
            </a:r>
            <a:endParaRPr lang="sr-Latn-RS" sz="2000" smtClean="0"/>
          </a:p>
          <a:p>
            <a:pPr lvl="1"/>
            <a:r>
              <a:rPr lang="en-US" sz="2000" smtClean="0"/>
              <a:t>Context </a:t>
            </a:r>
            <a:r>
              <a:rPr lang="en-US" sz="2000"/>
              <a:t>Isolation: Sprečava direktnu manipulaciju globalnim varijablama i štiti od napada (npr. XSS</a:t>
            </a:r>
            <a:r>
              <a:rPr lang="en-US" sz="2000" smtClean="0"/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37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52" y="1115370"/>
            <a:ext cx="2947482" cy="4601183"/>
          </a:xfrm>
        </p:spPr>
        <p:txBody>
          <a:bodyPr/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Renderer proces </a:t>
            </a:r>
            <a:r>
              <a:rPr lang="sr-Latn-R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(nastavak)</a:t>
            </a:r>
            <a:endParaRPr lang="en-US" b="1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6" y="1420170"/>
            <a:ext cx="7931670" cy="45665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r-Latn-RS" sz="2600">
                <a:solidFill>
                  <a:srgbClr val="00B0F0"/>
                </a:solidFill>
              </a:rPr>
              <a:t>2. </a:t>
            </a:r>
            <a:r>
              <a:rPr lang="en-US" sz="2600" b="1"/>
              <a:t>Preload </a:t>
            </a:r>
            <a:r>
              <a:rPr lang="en-US" sz="2600" b="1" smtClean="0"/>
              <a:t>skripte </a:t>
            </a:r>
            <a:r>
              <a:rPr lang="en-US" sz="2600" b="1"/>
              <a:t>i </a:t>
            </a:r>
            <a:r>
              <a:rPr lang="en-US" sz="2600" b="1" smtClean="0"/>
              <a:t>sigurnost</a:t>
            </a:r>
            <a:endParaRPr lang="sr-Latn-RS" sz="2600" b="1"/>
          </a:p>
          <a:p>
            <a:pPr lvl="1"/>
            <a:r>
              <a:rPr lang="en-US" sz="2200" smtClean="0"/>
              <a:t>omogućavaju </a:t>
            </a:r>
            <a:r>
              <a:rPr lang="en-US" sz="2200"/>
              <a:t>renderer procesu siguran pristup Node.js funkcijama koristeći </a:t>
            </a:r>
            <a:r>
              <a:rPr lang="en-US" sz="2200" b="1" smtClean="0"/>
              <a:t>contextBridge</a:t>
            </a:r>
          </a:p>
          <a:p>
            <a:pPr lvl="1"/>
            <a:r>
              <a:rPr lang="en-US" sz="2200" smtClean="0"/>
              <a:t>pokre</a:t>
            </a:r>
            <a:r>
              <a:rPr lang="sr-Latn-RS" sz="2200"/>
              <a:t>će se pre nego što se web sadržaj učita u renderer </a:t>
            </a:r>
            <a:r>
              <a:rPr lang="sr-Latn-RS" sz="2200" smtClean="0"/>
              <a:t>procesu</a:t>
            </a:r>
            <a:endParaRPr lang="sr-Latn-RS" sz="2200">
              <a:solidFill>
                <a:srgbClr val="00B0F0"/>
              </a:solidFill>
            </a:endParaRP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sr-Latn-RS" sz="2600">
                <a:solidFill>
                  <a:srgbClr val="00B0F0"/>
                </a:solidFill>
              </a:rPr>
              <a:t>3. </a:t>
            </a:r>
            <a:r>
              <a:rPr lang="sr-Latn-RS" sz="2600" b="1"/>
              <a:t>Sigurnost i </a:t>
            </a:r>
            <a:r>
              <a:rPr lang="en-US" sz="2600" b="1" smtClean="0"/>
              <a:t>i</a:t>
            </a:r>
            <a:r>
              <a:rPr lang="sr-Latn-RS" sz="2600" b="1" smtClean="0"/>
              <a:t>zolacija</a:t>
            </a:r>
            <a:endParaRPr lang="sr-Latn-RS" sz="2600" b="1"/>
          </a:p>
          <a:p>
            <a:pPr marL="742950" lvl="2" indent="-285750">
              <a:spcBef>
                <a:spcPts val="1200"/>
              </a:spcBef>
              <a:spcAft>
                <a:spcPts val="0"/>
              </a:spcAft>
            </a:pPr>
            <a:r>
              <a:rPr lang="en-US" sz="2200"/>
              <a:t>k</a:t>
            </a:r>
            <a:r>
              <a:rPr lang="sr-Latn-RS" sz="2200" smtClean="0"/>
              <a:t>ontekstna </a:t>
            </a:r>
            <a:r>
              <a:rPr lang="sr-Latn-RS" sz="2200"/>
              <a:t>izolacija sprečava direktan pristup </a:t>
            </a:r>
            <a:r>
              <a:rPr lang="sr-Latn-RS" sz="2200" smtClean="0"/>
              <a:t>sistemu</a:t>
            </a:r>
            <a:endParaRPr lang="sr-Latn-RS" sz="2200"/>
          </a:p>
          <a:p>
            <a:pPr marL="742950" lvl="2" indent="-285750">
              <a:spcBef>
                <a:spcPts val="1200"/>
              </a:spcBef>
              <a:spcAft>
                <a:spcPts val="0"/>
              </a:spcAft>
            </a:pPr>
            <a:r>
              <a:rPr lang="en-US" sz="2200"/>
              <a:t>p</a:t>
            </a:r>
            <a:r>
              <a:rPr lang="sr-Latn-RS" sz="2200" smtClean="0"/>
              <a:t>reporučuje </a:t>
            </a:r>
            <a:r>
              <a:rPr lang="sr-Latn-RS" sz="2200"/>
              <a:t>se isključivanje </a:t>
            </a:r>
            <a:r>
              <a:rPr lang="sr-Latn-RS" sz="2200" b="1"/>
              <a:t>nodeIntegration</a:t>
            </a:r>
            <a:r>
              <a:rPr lang="sr-Latn-RS" sz="2200"/>
              <a:t> za veću </a:t>
            </a:r>
            <a:r>
              <a:rPr lang="sr-Latn-RS" sz="2200" smtClean="0"/>
              <a:t>sigurnost</a:t>
            </a:r>
            <a:endParaRPr lang="sr-Latn-RS" sz="220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sr-Latn-RS" sz="2600" smtClean="0">
                <a:solidFill>
                  <a:srgbClr val="00B0F0"/>
                </a:solidFill>
              </a:rPr>
              <a:t>4. </a:t>
            </a:r>
            <a:r>
              <a:rPr lang="en-US" sz="2600" b="1" smtClean="0"/>
              <a:t>Životni </a:t>
            </a:r>
            <a:r>
              <a:rPr lang="en-US" sz="2600" b="1"/>
              <a:t>c</a:t>
            </a:r>
            <a:r>
              <a:rPr lang="en-US" sz="2600" b="1" smtClean="0"/>
              <a:t>iklus</a:t>
            </a:r>
            <a:endParaRPr lang="en-US" sz="2600" b="1"/>
          </a:p>
          <a:p>
            <a:pPr lvl="1"/>
            <a:r>
              <a:rPr lang="en-US" sz="2200"/>
              <a:t>s</a:t>
            </a:r>
            <a:r>
              <a:rPr lang="en-US" sz="2200" smtClean="0"/>
              <a:t>vaki </a:t>
            </a:r>
            <a:r>
              <a:rPr lang="en-US" sz="2200"/>
              <a:t>prozor pokreće svoj renderer proces, koji se uništava kad se prozor </a:t>
            </a:r>
            <a:r>
              <a:rPr lang="en-US" sz="2200" smtClean="0"/>
              <a:t>zatvori</a:t>
            </a:r>
            <a:endParaRPr lang="en-US" sz="2200"/>
          </a:p>
          <a:p>
            <a:pPr lvl="1"/>
            <a:r>
              <a:rPr lang="en-US" sz="2200"/>
              <a:t>v</a:t>
            </a:r>
            <a:r>
              <a:rPr lang="en-US" sz="2200" smtClean="0"/>
              <a:t>iše </a:t>
            </a:r>
            <a:r>
              <a:rPr lang="en-US" sz="2200"/>
              <a:t>prozora mogu imati svoje vlastite renderer </a:t>
            </a:r>
            <a:r>
              <a:rPr lang="en-US" sz="2200" smtClean="0"/>
              <a:t>procese</a:t>
            </a:r>
            <a:endParaRPr lang="en-US" sz="2200"/>
          </a:p>
          <a:p>
            <a:pPr marL="0" indent="0">
              <a:buNone/>
            </a:pPr>
            <a:endParaRPr lang="sr-Latn-RS">
              <a:solidFill>
                <a:srgbClr val="00B0F0"/>
              </a:solidFill>
            </a:endParaRPr>
          </a:p>
          <a:p>
            <a:pPr lvl="1"/>
            <a:endParaRPr lang="sr-Latn-RS">
              <a:solidFill>
                <a:srgbClr val="00B0F0"/>
              </a:solidFill>
            </a:endParaRPr>
          </a:p>
          <a:p>
            <a:pPr marL="502920" lvl="1" indent="0">
              <a:buNone/>
            </a:pPr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721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1854</TotalTime>
  <Words>907</Words>
  <Application>Microsoft Office PowerPoint</Application>
  <PresentationFormat>Widescreen</PresentationFormat>
  <Paragraphs>185</Paragraphs>
  <Slides>31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Corbel</vt:lpstr>
      <vt:lpstr>Wingdings 2</vt:lpstr>
      <vt:lpstr>Frame</vt:lpstr>
      <vt:lpstr>ELECTRON FRAMEWORK ZA KREIRANJE CROSS-PLATFORM DESKTOP APLIKACIJE</vt:lpstr>
      <vt:lpstr>SADRŽAJ</vt:lpstr>
      <vt:lpstr>Šta je Electron?</vt:lpstr>
      <vt:lpstr>Ključne komponente</vt:lpstr>
      <vt:lpstr>Procesni model</vt:lpstr>
      <vt:lpstr>Glavni porces</vt:lpstr>
      <vt:lpstr>Glavni proces (main.js)</vt:lpstr>
      <vt:lpstr>Renderer proces</vt:lpstr>
      <vt:lpstr>Renderer proces (nastavak)</vt:lpstr>
      <vt:lpstr>Renderer process  (nastavak i preload.js)</vt:lpstr>
      <vt:lpstr>Prednosti i mane</vt:lpstr>
      <vt:lpstr>Aplikacije koje koriste Electron</vt:lpstr>
      <vt:lpstr>Preduslovi</vt:lpstr>
      <vt:lpstr>PowerPoint Presentation</vt:lpstr>
      <vt:lpstr>Inicijalizacija projekta</vt:lpstr>
      <vt:lpstr>Inicijalizacija projekta (nastavak)</vt:lpstr>
      <vt:lpstr>index.html i main.js</vt:lpstr>
      <vt:lpstr>Pokretanje aplikacije</vt:lpstr>
      <vt:lpstr>Izgled pokrenute aplikacije</vt:lpstr>
      <vt:lpstr>PowerPoint Presentation</vt:lpstr>
      <vt:lpstr>PowerPoint Presentation</vt:lpstr>
      <vt:lpstr>Kreiranje React aplikacije</vt:lpstr>
      <vt:lpstr>Izgled aplikacije nakon kreiranja</vt:lpstr>
      <vt:lpstr>Kreiranje glavnog procesa Electron-a </vt:lpstr>
      <vt:lpstr>Kreiranje izgleda aplikacije</vt:lpstr>
      <vt:lpstr>Priprema aplikacije za pokretanje</vt:lpstr>
      <vt:lpstr>Pokretanje aplikacije</vt:lpstr>
      <vt:lpstr>Pakovanje aplikacije</vt:lpstr>
      <vt:lpstr>PowerPoint Presentation</vt:lpstr>
      <vt:lpstr>Demonstracija aplikacije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65</cp:revision>
  <dcterms:created xsi:type="dcterms:W3CDTF">2024-11-22T22:40:24Z</dcterms:created>
  <dcterms:modified xsi:type="dcterms:W3CDTF">2024-12-09T19:53:23Z</dcterms:modified>
</cp:coreProperties>
</file>